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97" r:id="rId9"/>
    <p:sldId id="267" r:id="rId10"/>
    <p:sldId id="298" r:id="rId11"/>
    <p:sldId id="299" r:id="rId12"/>
    <p:sldId id="273" r:id="rId13"/>
    <p:sldId id="274" r:id="rId14"/>
    <p:sldId id="275" r:id="rId15"/>
    <p:sldId id="278" r:id="rId16"/>
    <p:sldId id="279" r:id="rId17"/>
    <p:sldId id="277" r:id="rId18"/>
    <p:sldId id="282" r:id="rId19"/>
    <p:sldId id="283" r:id="rId20"/>
    <p:sldId id="286" r:id="rId21"/>
    <p:sldId id="289" r:id="rId22"/>
    <p:sldId id="290" r:id="rId23"/>
    <p:sldId id="292" r:id="rId24"/>
    <p:sldId id="291" r:id="rId25"/>
    <p:sldId id="296" r:id="rId26"/>
    <p:sldId id="295" r:id="rId27"/>
    <p:sldId id="294" r:id="rId28"/>
    <p:sldId id="303" r:id="rId29"/>
    <p:sldId id="302" r:id="rId30"/>
    <p:sldId id="304" r:id="rId31"/>
    <p:sldId id="305" r:id="rId32"/>
    <p:sldId id="306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68" autoAdjust="0"/>
  </p:normalViewPr>
  <p:slideViewPr>
    <p:cSldViewPr>
      <p:cViewPr>
        <p:scale>
          <a:sx n="100" d="100"/>
          <a:sy n="100" d="100"/>
        </p:scale>
        <p:origin x="252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D974-478F-44AB-8672-AFBEEF733018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207C-D87E-4BD1-A1FB-B74E366B8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00CE1-91F7-47CA-BD33-87B0759C72FD}" type="slidenum">
              <a:rPr lang="sr-Latn-CS" smtClean="0"/>
              <a:pPr/>
              <a:t>21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A1EB-606D-4398-907A-2B5E724E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11"/>
      </p:ext>
    </p:extLst>
  </p:cSld>
  <p:clrMapOvr>
    <a:masterClrMapping/>
  </p:clrMapOvr>
  <p:transition spd="med" advClick="0" advTm="1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1"/>
            <a:ext cx="82296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Југословенско ратиште 1942-1943,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завршна фаза рата 1944-1945.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Ð°Ñ ÑÐ»Ð¸ÐºÐ° Ð·Ð° Ð¤Ð¸Ð»Ð¼ ÐÐ³Ð¼Ð°Ð½ÑÐºÐ¸ ÐÐ°ÑÑ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152400"/>
            <a:ext cx="352978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Ð°Ñ ÑÐ»Ð¸ÐºÐ° Ð·Ð° Ð¤Ð¸Ð»Ð¼ ÐÐ³Ð¼Ð°Ð½ÑÐºÐ¸ ÐÐ°ÑÑ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0472"/>
            <a:ext cx="46291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ÐµÐ·ÑÐ»ÑÐ°Ñ ÑÐ»Ð¸ÐºÐ° Ð·Ð° Ð¤Ð¸Ð»Ð¼ ÐÐ³Ð¼Ð°Ð½ÑÐºÐ¸ ÐÐ°ÑÑ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3727961"/>
            <a:ext cx="40287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¡ÑÐ¾Ð´Ð½Ð° ÑÐ»Ð¸Ðº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27962"/>
            <a:ext cx="4419600" cy="28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 xmlns="">
      <p:transition spd="slow">
        <p:split orient="vert"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71" y="228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,,Фочански прописи“ – прецизно одређена упуства за </a:t>
            </a:r>
            <a:r>
              <a:rPr lang="sr-Cyrl-RS" sz="2400" b="1" dirty="0" smtClean="0">
                <a:solidFill>
                  <a:srgbClr val="FFFF00"/>
                </a:solidFill>
              </a:rPr>
              <a:t>оснивање</a:t>
            </a:r>
            <a:r>
              <a:rPr lang="sr-Cyrl-RS" sz="2400" b="1" dirty="0" smtClean="0">
                <a:solidFill>
                  <a:schemeClr val="bg1"/>
                </a:solidFill>
              </a:rPr>
              <a:t> и компетенције  </a:t>
            </a:r>
            <a:r>
              <a:rPr lang="sr-Cyrl-RS" sz="2400" b="1" dirty="0" smtClean="0">
                <a:solidFill>
                  <a:srgbClr val="FFFF00"/>
                </a:solidFill>
              </a:rPr>
              <a:t>НОО</a:t>
            </a:r>
            <a:r>
              <a:rPr lang="sr-Cyrl-RS" sz="2400" b="1" dirty="0" smtClean="0">
                <a:solidFill>
                  <a:schemeClr val="bg1"/>
                </a:solidFill>
              </a:rPr>
              <a:t> ( </a:t>
            </a:r>
            <a:r>
              <a:rPr lang="sr-Cyrl-RS" sz="2400" b="1" dirty="0" smtClean="0">
                <a:solidFill>
                  <a:srgbClr val="FFFF00"/>
                </a:solidFill>
              </a:rPr>
              <a:t>Народноослободилачки одбори</a:t>
            </a:r>
            <a:r>
              <a:rPr lang="sr-Cyrl-RS" sz="2400" b="1" dirty="0" smtClean="0">
                <a:solidFill>
                  <a:schemeClr val="bg1"/>
                </a:solidFill>
              </a:rPr>
              <a:t> ) револуционарни органи власти на ослобођеној територији;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01558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Први НОО основани 26.09.1941. на заседању у Столицама крај Крупња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 ÐµÐ·ÑÐ»ÑÐ°Ñ ÑÐ»Ð¸ÐºÐ° Ð·Ð° Ð¿Ð°ÑÑÐ¸Ð·Ð°Ð½Ð¸ Ñ ÑÐ¾ÑÐ¸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105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17195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Чланови Врховног штаба НОП и ДВЈ, предвођени Јосипом Брозом Титом, у дружењу са становницима Фоче 1942.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5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Велики марш са Зеленгоре долином Раме и Неретве у Босанску Kрајину:</a:t>
            </a:r>
          </a:p>
          <a:p>
            <a:endParaRPr lang="en-US" dirty="0"/>
          </a:p>
        </p:txBody>
      </p:sp>
      <p:pic>
        <p:nvPicPr>
          <p:cNvPr id="3" name="Picture 4" descr="https://encrypted-tbn1.gstatic.com/images?q=tbn:ANd9GcT3jxlLl_et33CAKAAlVseIaBjFj54ZvXNks7VCpMUf90l5HCth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505200" cy="194840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11560" y="1844824"/>
            <a:ext cx="367240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350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</a:rPr>
              <a:t>       </a:t>
            </a:r>
            <a:r>
              <a:rPr lang="sr-Cyrl-RS" sz="2400" b="1" dirty="0" smtClean="0">
                <a:solidFill>
                  <a:schemeClr val="bg1"/>
                </a:solidFill>
              </a:rPr>
              <a:t>Полазак, јун 42.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21297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ОЗАРА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sr-Cyrl-RS" sz="2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немачка 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офанзива 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(10 </a:t>
            </a:r>
            <a:r>
              <a:rPr lang="sr-Cyrl-R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јун-15 јул  </a:t>
            </a: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1942)</a:t>
            </a:r>
            <a:endParaRPr lang="sr-Cyrl-RS" sz="2400" b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,,Бихаћка република”,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заседање и оснивање АВНОЈ-а у Бихаћу, крај новембра   ҆42 .</a:t>
            </a:r>
            <a:endParaRPr lang="en-US" sz="2400" dirty="0"/>
          </a:p>
        </p:txBody>
      </p:sp>
      <p:pic>
        <p:nvPicPr>
          <p:cNvPr id="20484" name="Picture 4" descr="http://static.mondo.rs/Picture/186700/jpeg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09728"/>
            <a:ext cx="5256584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Црвени терор-обрачун са непријатељима револуције  у Херцеговини и Црној Гори ,,лева скретања”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4495800"/>
            <a:ext cx="2250976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АВНОЈ-антифашистичко веће  народно ослобођења Јгославије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09600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политичко представиштво </a:t>
            </a:r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НОБ-а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14400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БИТKА НА НЕРЕТВИ-ОПЕРАЦИЈА ,,ВАЈС ”-бело, Зимска офанзива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(од средине јануара до краја марта)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1943-IV немачка офанзива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Неуспели Мартовски преговори партизана и Немаца-примирје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Четници се враћају у Црну Гору па у Србију у јуну 1943.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21508" name="Picture 4" descr="http://2.bp.blogspot.com/-Vh3WpSyQcB8/TgUVVu5g0II/AAAAAAAABWw/HO6YR19zbK0/s1600/HE+Ulog+%2528EFT%2529+i+7+MHE+Gornja+Neretva+%2528Marvel+doo.+Kalinovik%2529+3+s+oznakama+s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148063" cy="2924944"/>
          </a:xfrm>
          <a:prstGeom prst="rect">
            <a:avLst/>
          </a:prstGeom>
          <a:noFill/>
        </p:spPr>
      </p:pic>
      <p:pic>
        <p:nvPicPr>
          <p:cNvPr id="21510" name="Picture 6" descr="https://encrypted-tbn3.gstatic.com/images?q=tbn:ANd9GcRIrXEad8cFUI2TfDJRlCU89GXaG5ODxseSNHXs0nzJOpTu3-0B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749030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Југословенско ратиште 194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sr-Cyrl-R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92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БИТKА НА СУТЈЕСЦИ, ОПЕРАЦИЈА ,,ШВАРЦ”-црно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немачка офанзива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, циљ уништење четника и партизана, 15 .мај – 15. јун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1943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ritanska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misija</a:t>
            </a:r>
            <a:r>
              <a:rPr lang="sr-Latn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Прва пролетерска пробија обруч код села Тјентишта, главнина са рањеницима одлази у источну Босну.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i2.listal.com/image/864563/936full-the-battle-of-sutjeska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305" y="3048000"/>
            <a:ext cx="5764253" cy="362136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b/b2/Sutjeska_povla%C4%8Denje_1943.jpg/553px-Sutjeska_povla%C4%8Denje_1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2520281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5359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 ЗАСЕДАЊЕ АВНОЈ-а 29-30.11.1943. у ЈАЈЦУ: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АВНОЈ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законодавно  и представничко тело,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револуционарна скупштина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НKОЈ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 Национални комитет ослобођења ЈУ )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револуционарна влада, Тито председник и маршал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федерација 6 РАВНОПРАВНИХ ФЕДЕРАЛНИХ ЈЕДИНИЦА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Kраљу Петру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забрањен повратак у земљу до краја рата а избегличкој влади у Лондону да представља земљу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 descr="http://www.jugoslavologija.eu/wp-content/uploads/2013/04/AVNO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5072098" cy="3429000"/>
          </a:xfrm>
          <a:prstGeom prst="rect">
            <a:avLst/>
          </a:prstGeom>
          <a:noFill/>
        </p:spPr>
      </p:pic>
      <p:pic>
        <p:nvPicPr>
          <p:cNvPr id="4098" name="Picture 2" descr="http://www.rts.rs/thumbnail/Dan-Republike-SRFJ-t.jpg?thumbId=2273946&amp;fileSize=80441&amp;contentType=image/pjpeg&amp;lastModified=1354140813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57600"/>
            <a:ext cx="2681318" cy="2638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ВЕЛИKА ТРОЈИЦА НА ТЕХЕРАНСKОЈ KОНФЕРЕНЦИЈИ 1943. - признати партизане као антифашистички покрет , и да се ускрати војна и политичка подршка четницима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p.rs/Nopo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096000" cy="3790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530120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Део чланова Врховног штаба НОВ и ПОЈ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у Јајцу новембра  1943.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04664"/>
            <a:ext cx="8534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Другови: Тито, Kардељ, Моша Пијаде, Александар Ранковић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7848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ЗАВРШНА ФАЗА РАТА У ЈУГОСЛАВИЈИ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685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 буде владао Србијом победиће у грађанском рату тј. његова политичка концепција 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ВОЈНО-ДИПЛОМАТСKЕ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БОРБЕ ЗА СРБИЈУ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1944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СВЕТОСАВС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ОНГРЕС 1944. у селу Ба 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-равногорски одговор на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заседање Авној-а: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лојалност краљу Петру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династији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арађорђевић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обнова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раљевине ЈУ као 3 федералне јединице: српска, хрватска, словеначка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Cyrl-R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vesti-online.com/data/images/2013-11-30/374153_120110c1_f.jpg?ver=1385951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5562600" cy="2762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Светосавски конгрес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sz="3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еуспешни партизански покушај уласка у Србију из источне Босне, поватак у Далмацију: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Десант на Дрвар-операција ,, Kоњички скок“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Титов рођендан 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25.05.1944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офанзива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Черчил ,организује евакуацију партизанског ВШ у Бари, па транспорт на острво ВИС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Острво ВИС-седиште партизанског ВШ до јесени 1944.</a:t>
            </a:r>
          </a:p>
        </p:txBody>
      </p:sp>
      <p:pic>
        <p:nvPicPr>
          <p:cNvPr id="9218" name="Picture 2" descr="Ð ÐµÐ·ÑÐ»ÑÐ°Ñ ÑÐ»Ð¸ÐºÐ° Ð·Ð° ostrvo 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0"/>
            <a:ext cx="3048000" cy="1971676"/>
          </a:xfrm>
          <a:prstGeom prst="rect">
            <a:avLst/>
          </a:prstGeom>
          <a:noFill/>
        </p:spPr>
      </p:pic>
      <p:pic>
        <p:nvPicPr>
          <p:cNvPr id="9220" name="Picture 4" descr="Ð ÐµÐ·ÑÐ»ÑÐ°Ñ ÑÐ»Ð¸ÐºÐ° Ð·Ð° ostrvo 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257675"/>
            <a:ext cx="4572000" cy="2600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 xmlns="">
      <p:transition spd="slow">
        <p:split orient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Вемеплов </a:t>
            </a:r>
            <a:r>
              <a:rPr lang="sr-Cyrl-RS" sz="4000" b="1" smtClean="0">
                <a:solidFill>
                  <a:schemeClr val="bg1"/>
                </a:solidFill>
              </a:rPr>
              <a:t>-1941.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Fejs\d0bfd0b8d182d0b0d0bc-d181d0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0324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rno.ba/zrno/images/tito_dr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16016" cy="3429000"/>
          </a:xfrm>
          <a:prstGeom prst="rect">
            <a:avLst/>
          </a:prstGeom>
          <a:noFill/>
        </p:spPr>
      </p:pic>
      <p:pic>
        <p:nvPicPr>
          <p:cNvPr id="24578" name="Picture 2" descr="https://upload.wikimedia.org/wikipedia/sh/3/3e/Desant_na_Drv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3248026"/>
          </a:xfrm>
          <a:prstGeom prst="rect">
            <a:avLst/>
          </a:prstGeom>
          <a:noFill/>
        </p:spPr>
      </p:pic>
      <p:pic>
        <p:nvPicPr>
          <p:cNvPr id="24580" name="Picture 4" descr="https://encrypted-tbn3.gstatic.com/images?q=tbn:ANd9GcSaIWsiy38AmKVBuTDy2CwCwPl7z8g9f9ctuoO-FsyA-Zx3tt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32656"/>
            <a:ext cx="4191000" cy="2715344"/>
          </a:xfrm>
          <a:prstGeom prst="rect">
            <a:avLst/>
          </a:prstGeom>
          <a:noFill/>
        </p:spPr>
      </p:pic>
      <p:sp>
        <p:nvSpPr>
          <p:cNvPr id="24582" name="AutoShape 6" descr="http://www.bljesak.net/Thumb/0x0/desant-na-drav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www.bljesak.net/Thumb/0x0/desant-na-drav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38525"/>
            <a:ext cx="4355976" cy="3419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СПОРАЗУМ ТИТО-ШУБАШИЋ на Вису 16.06.1944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краљ Петар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прихвата федеративно уређење , одриче се четника и признаје партизане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за једину регуларну војску у ЈУ, коначна одлука о монархији или социјалистичкој републици одлучиће се на референдуму по завршетку рата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Черчил инсистирао и ,, ургирао " јер је Тито обећао Черчилу да неће уводити комунизам у земљи :</a:t>
            </a:r>
            <a:endParaRPr lang="sr-Latn-C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Тито са Виса на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консултације код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Стаљина у Москву: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,,зове” Црвену армију</a:t>
            </a:r>
            <a:endParaRPr lang="sr-Latn-CS" sz="32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Latn-CS" sz="32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upload.wikimedia.org/wikipedia/commons/thumb/5/52/Partisan_Headquarters.jpg/300px-Partisan_Headquar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3528392" cy="20162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ВШ на Вису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image.slidesharecdn.com/hrvatskausklopujugofederacije-150415155224-conversion-gate01/95/hrvatska-u-sklopu-jugofederacije-15-638.jpg?cb=1429113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488832" cy="485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оч. септембра 1944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партизани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потпомугнути савезничким бомбардовањем градова у Србији ( циљ немачка армија Е“ Александра Лера која се повлачи из Грчке)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улазе у Западну Србију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Босне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а Црвена армија ( 28.09.1944) из Румуније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Источну Србију, четници одлазе у БиХ, Немци у Срем јер су их партизани и Руси истерали из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Београда -20 . октобра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1944 -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ослобођење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scontent-vie1-1.xx.fbcdn.net/hphotos-xat1/v/t1.0-9/12923166_713288042106957_1914252797629696045_n.jpg?oh=23dfd63814b15f63abb5ee565cdd5a83&amp;oe=57862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71800"/>
            <a:ext cx="7200800" cy="35688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4533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Посада совјетског тенка Т 34-85 у Београду ,октобар, 1944.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31.08.1944.Дража у Србији прогласио општу мобилизацију против Немаца и комуниста</a:t>
            </a:r>
            <a:endParaRPr lang="en-US" sz="2400" dirty="0"/>
          </a:p>
        </p:txBody>
      </p:sp>
    </p:spTree>
  </p:cSld>
  <p:clrMapOvr>
    <a:masterClrMapping/>
  </p:clrMapOvr>
  <p:transition>
    <p:wheel spokes="3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1"/>
            <a:ext cx="8915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2.11.1944, СПОРАЗУМ ТИТО – ШУБАШИЋ у Београду:</a:t>
            </a:r>
            <a:r>
              <a:rPr lang="ru-RU" sz="2400" dirty="0" smtClean="0">
                <a:solidFill>
                  <a:schemeClr val="bg1"/>
                </a:solidFill>
              </a:rPr>
              <a:t>под притиском Черчила </a:t>
            </a:r>
            <a:r>
              <a:rPr lang="ru-RU" sz="2400" dirty="0" smtClean="0">
                <a:solidFill>
                  <a:srgbClr val="FFFF00"/>
                </a:solidFill>
              </a:rPr>
              <a:t>краљ Петар 2 преноси своја овлашћења на</a:t>
            </a:r>
            <a:r>
              <a:rPr lang="ru-RU" sz="2400" dirty="0" smtClean="0">
                <a:solidFill>
                  <a:schemeClr val="bg1"/>
                </a:solidFill>
              </a:rPr>
              <a:t> трочлано </a:t>
            </a:r>
            <a:r>
              <a:rPr lang="ru-RU" sz="2400" dirty="0" smtClean="0">
                <a:solidFill>
                  <a:srgbClr val="FFFF00"/>
                </a:solidFill>
              </a:rPr>
              <a:t>намесништво</a:t>
            </a:r>
            <a:r>
              <a:rPr lang="ru-RU" sz="2400" dirty="0" smtClean="0">
                <a:solidFill>
                  <a:schemeClr val="bg1"/>
                </a:solidFill>
              </a:rPr>
              <a:t> и пристаје да образује заједничку Привремену владу до референдума, Тито председник и 25 министара а краљ 6 министара, тврдили да штите монархију.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завршетку Јалтске конференције, 16. фебруара 1945. Шубашићева влада је стигла у Београд</a:t>
            </a:r>
            <a:r>
              <a:rPr lang="ru-RU" dirty="0" smtClean="0">
                <a:solidFill>
                  <a:schemeClr val="bg1"/>
                </a:solidFill>
              </a:rPr>
              <a:t>. Краљ Петар</a:t>
            </a:r>
            <a:r>
              <a:rPr lang="en-US" dirty="0" smtClean="0">
                <a:solidFill>
                  <a:schemeClr val="bg1"/>
                </a:solidFill>
              </a:rPr>
              <a:t> II</a:t>
            </a:r>
            <a:r>
              <a:rPr lang="ru-RU" dirty="0" smtClean="0">
                <a:solidFill>
                  <a:schemeClr val="bg1"/>
                </a:solidFill>
              </a:rPr>
              <a:t> је  2. марта именовао за регенте (чланове намесништва) Срђана Будисављевића, Анту Мандића и Душана Шернеца.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7.03.1945. формирана Привремена влада ДФЈ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( Демократска Федеративна ЈУ)=међународно признање</a:t>
            </a:r>
            <a:r>
              <a:rPr lang="en-US" sz="2400" dirty="0" smtClean="0">
                <a:solidFill>
                  <a:srgbClr val="FFFF00"/>
                </a:solidFill>
              </a:rPr>
              <a:t>;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s://upload.wikimedia.org/wikipedia/commons/thumb/6/65/ZAVNOS.jpg/600px-ZAV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71500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477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Привремена влада ДФЈ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d3pl14o4ufnhvd.cloudfront.net/v2/uploads/072cea3e-4d75-4e82-8848-bab7fa835551/c958e0290de1f15da09c6c6b9f6b259511240a1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9600"/>
            <a:ext cx="5943600" cy="3717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 20.03.1945. -12.04. Сремски фронт између Дунава и Босуте-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VII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немачка офанзива:</a:t>
            </a:r>
          </a:p>
          <a:p>
            <a:endParaRPr lang="en-US" dirty="0"/>
          </a:p>
        </p:txBody>
      </p:sp>
      <p:pic>
        <p:nvPicPr>
          <p:cNvPr id="4" name="Picture 6" descr="https://upload.wikimedia.org/wikipedia/sh/2/28/Sremski_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38600"/>
            <a:ext cx="7620000" cy="2819400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0/00/Sremski_front_Memorial.jpg/250px-Sremski_front_Memo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2971800" cy="20787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неискусни младићи из Србије и Македоније да спрече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немачка армија ,, Е“ 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Александра Лера да се повуче у Мађарску, приморали је да се повуче кроз Славонију  и Словенију 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Алпе где је опкољена и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приморана на предају 15.05.1945. =крај рата у ЈУ.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Партизанске потере за четницима и слом покрета у пролеће ’45.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Главнина уништена 13.маја на Зеленгори и Сутјесци.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Пролеће 1946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хапшење Драже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околини Вишеграда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смртна пресуда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преком суду.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реваншизам (освета политичким противницима)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револуционарних власти у Србији-прогон и ликвидација политичких противника,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Тито: Стоп-Смрти се више нико не боји!</a:t>
            </a:r>
            <a:endParaRPr lang="sr-Latn-C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godovina.eu/slovenci/of/images/komunisticna-oligarh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480720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638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Тито са ,,друговима” –главни сарадници и политички саветници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276" y="256710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4572000" y="5334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sr-Cyrl-CS" sz="6000" b="1" dirty="0">
              <a:solidFill>
                <a:schemeClr val="bg1"/>
              </a:solidFill>
              <a:latin typeface="Old English Text MT" pitchFamily="66" charset="0"/>
            </a:endParaRPr>
          </a:p>
        </p:txBody>
      </p:sp>
      <p:pic>
        <p:nvPicPr>
          <p:cNvPr id="18435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86100"/>
            <a:ext cx="172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7" y="35814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1676400" y="2286000"/>
            <a:ext cx="1981200" cy="1600200"/>
          </a:xfrm>
          <a:prstGeom prst="wedgeEllipseCallout">
            <a:avLst>
              <a:gd name="adj1" fmla="val -15317"/>
              <a:gd name="adj2" fmla="val 74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3887" y="2750403"/>
            <a:ext cx="229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Знам!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Обнови, провери, научи: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19800" y="1333500"/>
            <a:ext cx="2133600" cy="1905000"/>
          </a:xfrm>
          <a:prstGeom prst="cloudCallout">
            <a:avLst>
              <a:gd name="adj1" fmla="val -22619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38900" y="1981200"/>
            <a:ext cx="1333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 оно </a:t>
            </a:r>
          </a:p>
          <a:p>
            <a:pPr algn="ctr"/>
            <a:r>
              <a:rPr lang="sr-Cyrl-R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беше?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1. ИГМАНСKИ </a:t>
            </a:r>
            <a:r>
              <a:rPr lang="ru-RU" b="1" dirty="0">
                <a:solidFill>
                  <a:srgbClr val="FFFF00"/>
                </a:solidFill>
              </a:rPr>
              <a:t>МАРШ  у Фочу, на -32 степена, јануар </a:t>
            </a:r>
            <a:r>
              <a:rPr lang="ru-RU" b="1" dirty="0" smtClean="0">
                <a:solidFill>
                  <a:srgbClr val="FFFF00"/>
                </a:solidFill>
              </a:rPr>
              <a:t>1942</a:t>
            </a:r>
            <a:r>
              <a:rPr lang="sr-Cyrl-RS" b="1" dirty="0" smtClean="0">
                <a:solidFill>
                  <a:srgbClr val="FFFF00"/>
                </a:solidFill>
              </a:rPr>
              <a:t> је 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Прва немачка офанзива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Друга </a:t>
            </a:r>
            <a:r>
              <a:rPr lang="sr-Cyrl-RS" dirty="0">
                <a:solidFill>
                  <a:schemeClr val="bg1"/>
                </a:solidFill>
              </a:rPr>
              <a:t>немачка офанзива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133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 в) Трећа </a:t>
            </a:r>
            <a:r>
              <a:rPr lang="sr-Cyrl-RS" dirty="0">
                <a:solidFill>
                  <a:schemeClr val="bg1"/>
                </a:solidFill>
              </a:rPr>
              <a:t>немачка офанзива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ОЗАРА</a:t>
            </a:r>
            <a:r>
              <a:rPr lang="sr-Cyrl-R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sr-Cyrl-RS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немачка </a:t>
            </a:r>
            <a:r>
              <a:rPr lang="sr-Cyrl-RS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офанзива била је ? </a:t>
            </a:r>
            <a:endParaRPr lang="sr-Cyrl-RS" b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3633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1943.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40566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б)1942.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7749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в) </a:t>
            </a:r>
            <a:r>
              <a:rPr lang="sr-Cyrl-RS" dirty="0" smtClean="0">
                <a:solidFill>
                  <a:schemeClr val="bg1"/>
                </a:solidFill>
              </a:rPr>
              <a:t>1944.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67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1943-IV 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немачка офанзива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позната као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ОПЕРАЦИЈА 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,,ВАЈС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”-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бело, Зимска офанзива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била је 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На Сутјесци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на Неретви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в) На Драви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1400535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8" y="340566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5566291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0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1.План одбране наше ВК у Априлском рату је гласио?</a:t>
            </a:r>
          </a:p>
          <a:p>
            <a:endPara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Повлачење у кањоне река : Босне, Сане, Уне, Неретве   а затим прећи на герилски рат </a:t>
            </a:r>
          </a:p>
          <a:p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Повлачење у кањоне река : Босне, Сане, Уне, Неретве   а затим преговарати о повољнијим условима предаје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629219" cy="4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84984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2.Србију окупирају и своде на преткумановске границе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Бугари</a:t>
            </a:r>
          </a:p>
          <a:p>
            <a:endPara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Мађари</a:t>
            </a:r>
          </a:p>
          <a:p>
            <a:endPara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Немци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45224"/>
            <a:ext cx="6292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4.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БИТKА НА СУТЈЕСЦИ, ОПЕРАЦИЈА ,,ШВАРЦ”-црно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немачка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офанзива се одиграла 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15 .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маја 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15. 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јуна?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763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1943.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573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1944.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в)</a:t>
            </a:r>
            <a:r>
              <a:rPr lang="sr-Cyrl-RS" dirty="0">
                <a:solidFill>
                  <a:schemeClr val="bg1"/>
                </a:solidFill>
              </a:rPr>
              <a:t> 1945.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22731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Операција 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,, Kоњички скок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је немачки назив за десант на?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725" y="26920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Вис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Београд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062" y="346864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Дрвар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25" y="3962400"/>
            <a:ext cx="867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6. </a:t>
            </a:r>
            <a:r>
              <a:rPr lang="en-US" dirty="0" smtClean="0">
                <a:solidFill>
                  <a:srgbClr val="FFFF00"/>
                </a:solidFill>
              </a:rPr>
              <a:t>VII</a:t>
            </a:r>
            <a:r>
              <a:rPr lang="sr-Cyrl-RS" dirty="0" smtClean="0">
                <a:solidFill>
                  <a:srgbClr val="FFFF00"/>
                </a:solidFill>
              </a:rPr>
              <a:t> офанзива је вођена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49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1944,за Србију и Београд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02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в) 1945, у  Срему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624" y="89726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024" y="347794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502920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4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7.АВНОЈ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револуционарна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скупштина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НKОЈ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револуционарна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влада, Тито председник и маршал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федерација 6 РАВНОПРАВНИХ ФЕДЕРАЛНИХ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ЈЕДИНИЦА су одлуке?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0510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>
                <a:solidFill>
                  <a:schemeClr val="bg1"/>
                </a:solidFill>
              </a:rPr>
              <a:t>а)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НОБ на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заседању АВНОЈ-а 1942, у Бихаћу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" y="1676400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НОБ на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ЗАСЕДАЊ</a:t>
            </a:r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АВНОЈ-а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29-30.11.1943. у ЈАЈЦУ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045732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Четника на  </a:t>
            </a:r>
            <a:r>
              <a:rPr lang="sr-Cyrl-R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СВЕТОСАВС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ОНГРЕСУ </a:t>
            </a:r>
            <a:r>
              <a:rPr lang="sr-Cyrl-RS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1944. у селу Ба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55639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Краљ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прихвата федеративно уређење , одриче се четника и признаје партизане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споразумом 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20272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СПОРАЗУМ ТИТО – ШУБАШИЋ у Београду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505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 СПОРАЗУМ ТИТО – </a:t>
            </a:r>
            <a:r>
              <a:rPr lang="ru-RU" dirty="0" smtClean="0">
                <a:solidFill>
                  <a:schemeClr val="bg1"/>
                </a:solidFill>
              </a:rPr>
              <a:t>ШУБАШИЋ на Вису 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7453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FF00"/>
                </a:solidFill>
              </a:rPr>
              <a:t>9.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Петар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sr-Cyrl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је то урадио због одлука да Југославија припадне руској зони и да се подрже и помогну партизани на свезничкој конференцији 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52086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на Јалти 1945.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842927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У Техерану 1943.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12259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10.Други светски рат у Југославији је завршен: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" y="5581591"/>
            <a:ext cx="52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Предајом немачке армије Е 15.05.1945.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" y="6019800"/>
            <a:ext cx="50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Ослобођењем Београда 20.10.1944.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0" y="6389132"/>
            <a:ext cx="790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в) 7.03.1945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формирањем Привремена </a:t>
            </a:r>
            <a:r>
              <a:rPr lang="ru-RU" dirty="0">
                <a:solidFill>
                  <a:schemeClr val="bg1"/>
                </a:solidFill>
              </a:rPr>
              <a:t>влада ДФЈ</a:t>
            </a:r>
          </a:p>
        </p:txBody>
      </p:sp>
      <p:pic>
        <p:nvPicPr>
          <p:cNvPr id="17" name="Picture 16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672293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168" y="350984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557" y="561236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532" y="4890195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6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Југословенска војска у отаџбини био је званичан назив за?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011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Недићевце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923925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Партизане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3049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Четнике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187273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12. Реваншизам је назив за 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" y="2242066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револуционарну  власт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61139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колаборацију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" y="2980730"/>
            <a:ext cx="72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в)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освета политичким противницима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581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13. Партизани воле скраћенице и</a:t>
            </a:r>
            <a:r>
              <a:rPr lang="sr-Cyrl-RS" dirty="0">
                <a:solidFill>
                  <a:srgbClr val="FFFF00"/>
                </a:solidFill>
              </a:rPr>
              <a:t> скраћенице</a:t>
            </a:r>
            <a:r>
              <a:rPr lang="sr-Cyrl-RS" dirty="0" smtClean="0">
                <a:solidFill>
                  <a:srgbClr val="FFFF00"/>
                </a:solidFill>
              </a:rPr>
              <a:t>. Погоди шта значи: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" y="4267200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343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НОП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356616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45186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АВНОЈ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ДФЈ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0292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Дражу су 1946. ?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1" y="5715000"/>
            <a:ext cx="469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а)Евакуиосали  Американци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61722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Ухапсиле партизанске потере и стрељан по пресуди  револуционарног преког суда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14217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737" y="608433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1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28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</a:rPr>
              <a:t>Хвала на пажњи !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7653" y="3962400"/>
            <a:ext cx="928694" cy="85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5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3.Квинслишку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Влада Народног спаса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циљем да спречи страдање Срба и покрете отпора у Србији , образује?</a:t>
            </a:r>
          </a:p>
          <a:p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Милан Аћимовић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Милан Недић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Димитрије Љотић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86104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Главни усташки поглавник у НДХ звао се:</a:t>
            </a:r>
          </a:p>
          <a:p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Миле Будак 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Славко Кватерник 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Анте Павелић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www.saznajnovo.com/wp-content/uploads/2014/06/like-f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73216"/>
            <a:ext cx="6292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860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5.Погледај споменик на фотографији и одговори на питање.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месту ког стратишта из Другог светског рата се налази овај споменик?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Аушвиц </a:t>
            </a:r>
          </a:p>
          <a:p>
            <a:endParaRPr lang="sr-Cyrl-C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Јасеновац –,,фабрика смрти“</a:t>
            </a:r>
          </a:p>
          <a:p>
            <a:endParaRPr lang="sr-Cyrl-C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Крагујевац</a:t>
            </a:r>
          </a:p>
          <a:p>
            <a:endParaRPr lang="sr-Cyrl-C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Старо сајмиште у Београду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7991"/>
          <a:stretch>
            <a:fillRect/>
          </a:stretch>
        </p:blipFill>
        <p:spPr bwMode="auto">
          <a:xfrm>
            <a:off x="5181600" y="1600200"/>
            <a:ext cx="3024336" cy="20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www.saznajnovo.com/wp-content/uploads/2014/06/like-f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872" y="254064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intermagazin.rs/wp-content/uploads/2013/10/Kragujevac-sumar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91000"/>
            <a:ext cx="3707904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451" y="4825165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овај споменик?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451" y="5563829"/>
            <a:ext cx="340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Крагујевацу</a:t>
            </a:r>
            <a:endParaRPr lang="sr-Cyrl-C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10" name="Picture 9" descr="https://www.saznajnovo.com/wp-content/uploads/2014/06/like-f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146" y="556382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74" y="1219200"/>
            <a:ext cx="2060104" cy="20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1219200"/>
            <a:ext cx="2790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СРБИЈИ ИЗБИЈАЈУ  2 ПОКРЕТА 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АНТИФАШИСТИЧКА </a:t>
            </a:r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ОТПОРА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Како се зове личност  на фотогрфаији?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048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Како се зове личност  на фотогрфаији?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85800"/>
            <a:ext cx="2743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маја 1941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457200"/>
            <a:ext cx="2743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7.ЈУЛА 1941  у селу Бела Црква код Крупња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96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Јоси</a:t>
            </a: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Броз Тито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201" y="3962400"/>
            <a:ext cx="281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Драгољуб Дража Михаиловић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876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Политички циљ</a:t>
            </a:r>
            <a:r>
              <a:rPr lang="sr-Latn-CS" sz="2400" dirty="0" smtClean="0">
                <a:solidFill>
                  <a:srgbClr val="FFFF00"/>
                </a:solidFill>
              </a:rPr>
              <a:t>: </a:t>
            </a:r>
            <a:r>
              <a:rPr lang="sr-Latn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обнова Краљевине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Југославије </a:t>
            </a:r>
            <a:r>
              <a:rPr lang="sr-Latn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повратак Петра II са паролом:,, С вером у Бога за краља и отаџбину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био је :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802" y="5825294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а) Партизана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02" y="6324600"/>
            <a:ext cx="204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б) </a:t>
            </a:r>
            <a:r>
              <a:rPr lang="sr-Cyrl-RS" sz="2000" b="1" dirty="0" smtClean="0">
                <a:solidFill>
                  <a:schemeClr val="bg1"/>
                </a:solidFill>
              </a:rPr>
              <a:t>Четника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https://www.saznajnovo.com/wp-content/uploads/2014/06/like-f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4568" y="635694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3200400" y="3163416"/>
            <a:ext cx="1676400" cy="12736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НОП</a:t>
            </a:r>
            <a:endParaRPr lang="en-US" b="1" dirty="0"/>
          </a:p>
        </p:txBody>
      </p:sp>
      <p:sp>
        <p:nvSpPr>
          <p:cNvPr id="20" name="5-Point Star 19"/>
          <p:cNvSpPr/>
          <p:nvPr/>
        </p:nvSpPr>
        <p:spPr>
          <a:xfrm>
            <a:off x="2895600" y="1274618"/>
            <a:ext cx="1752599" cy="12147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981825" y="3086100"/>
            <a:ext cx="1828800" cy="12147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НОР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8198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НОБ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97" y="54077"/>
            <a:ext cx="1600200" cy="1604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69333"/>
            <a:ext cx="487188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J</a:t>
            </a:r>
            <a:r>
              <a:rPr lang="sr-Cyrl-RS" b="1" dirty="0">
                <a:solidFill>
                  <a:srgbClr val="FFFF00"/>
                </a:solidFill>
              </a:rPr>
              <a:t>ВУО-Југословенска војска у отаџбини-Четници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User\Desktop\кокарде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11278" r="8619"/>
          <a:stretch/>
        </p:blipFill>
        <p:spPr bwMode="auto">
          <a:xfrm>
            <a:off x="5949437" y="4669251"/>
            <a:ext cx="2064775" cy="2188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какарда 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/>
          <a:stretch/>
        </p:blipFill>
        <p:spPr bwMode="auto">
          <a:xfrm>
            <a:off x="3395661" y="4608731"/>
            <a:ext cx="1914525" cy="2312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3975" y="4470231"/>
            <a:ext cx="3324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Социјалистичкка револуција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Прва немачка офанзива : 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15.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ептембра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1941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r-Latn-C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Немци покрећу напад на </a:t>
            </a:r>
            <a:r>
              <a:rPr lang="sr-Cyrl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ослобођену територију  у зап. Србији против?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а) Партизана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б) Четника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в) Партизана и Четника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рви ослобођени град у Европи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био је :</a:t>
            </a:r>
            <a:r>
              <a:rPr lang="sr-Latn-C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  </a:t>
            </a:r>
            <a:r>
              <a:rPr lang="sr-Cyrl-RS" sz="2400" dirty="0" smtClean="0">
                <a:solidFill>
                  <a:schemeClr val="bg1"/>
                </a:solidFill>
              </a:rPr>
              <a:t>а)  Лозница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943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</a:t>
            </a:r>
            <a:r>
              <a:rPr lang="sr-Cyrl-RS" sz="2400" dirty="0" smtClean="0">
                <a:solidFill>
                  <a:schemeClr val="bg1"/>
                </a:solidFill>
              </a:rPr>
              <a:t>)  Москва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81400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www.saznajnovo.com/wp-content/uploads/2014/06/like-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9338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Прва пролетерска </a:t>
            </a:r>
            <a:r>
              <a:rPr lang="ru-RU" sz="2800" dirty="0" smtClean="0">
                <a:solidFill>
                  <a:schemeClr val="bg1"/>
                </a:solidFill>
              </a:rPr>
              <a:t>народноослободилачка ударна </a:t>
            </a:r>
            <a:r>
              <a:rPr lang="ru-RU" sz="2800" dirty="0" smtClean="0">
                <a:solidFill>
                  <a:srgbClr val="00B0F0"/>
                </a:solidFill>
              </a:rPr>
              <a:t>бригада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је формирана 21. децембра 1941. г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у Рудом. Одлуку о формирању бригаде донео је Централни комитет КПЈ, а формирао ју је Врховни командант </a:t>
            </a:r>
            <a:r>
              <a:rPr lang="ru-RU" sz="2800" b="1" dirty="0" smtClean="0">
                <a:solidFill>
                  <a:srgbClr val="00B0F0"/>
                </a:solidFill>
              </a:rPr>
              <a:t>НОВ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b="1" dirty="0" smtClean="0">
                <a:solidFill>
                  <a:srgbClr val="00B0F0"/>
                </a:solidFill>
              </a:rPr>
              <a:t>ПОЈ</a:t>
            </a:r>
            <a:r>
              <a:rPr lang="ru-RU" sz="2800" dirty="0" smtClean="0">
                <a:solidFill>
                  <a:schemeClr val="bg1"/>
                </a:solidFill>
              </a:rPr>
              <a:t> Јосип Броз Тито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71800"/>
            <a:ext cx="6286500" cy="3152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362200"/>
            <a:ext cx="5486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НОВ-народноослободилачка војска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5105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ПОЈ-партизански одреди Југославије</a:t>
            </a:r>
            <a:endParaRPr lang="en-US" sz="2400" dirty="0"/>
          </a:p>
        </p:txBody>
      </p:sp>
    </p:spTree>
  </p:cSld>
  <p:clrMapOvr>
    <a:masterClrMapping/>
  </p:clrMapOvr>
  <p:transition spd="med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Југословенско ратиште 1942</a:t>
            </a:r>
            <a:r>
              <a:rPr lang="sr-Cyrl-R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ИГМАНСKИ МАРШ  у Фочу, на -32 степена, јануар 1942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II немачка офанзива;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static.panoramio.com/photos/large/12478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7224464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1598</Words>
  <Application>Microsoft Office PowerPoint</Application>
  <PresentationFormat>On-screen Show (4:3)</PresentationFormat>
  <Paragraphs>206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80</cp:revision>
  <dcterms:created xsi:type="dcterms:W3CDTF">2006-08-16T00:00:00Z</dcterms:created>
  <dcterms:modified xsi:type="dcterms:W3CDTF">2018-04-12T10:17:11Z</dcterms:modified>
</cp:coreProperties>
</file>